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7"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A5D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68" d="100"/>
          <a:sy n="68" d="100"/>
        </p:scale>
        <p:origin x="78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87208-E9E4-4441-ACF3-A57858E8547B}" type="datetimeFigureOut">
              <a:rPr lang="en-US" smtClean="0"/>
              <a:t>10/5/2019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7C0262-84E4-4D5A-ACDD-0CD2A743DA2D}" type="slidenum">
              <a:rPr lang="en-US" smtClean="0"/>
              <a:t>‹#›</a:t>
            </a:fld>
            <a:endParaRPr lang="en-US"/>
          </a:p>
        </p:txBody>
      </p:sp>
    </p:spTree>
    <p:extLst>
      <p:ext uri="{BB962C8B-B14F-4D97-AF65-F5344CB8AC3E}">
        <p14:creationId xmlns:p14="http://schemas.microsoft.com/office/powerpoint/2010/main" val="31012236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kern="1200" dirty="0">
                <a:solidFill>
                  <a:schemeClr val="tx1"/>
                </a:solidFill>
                <a:effectLst/>
                <a:latin typeface="+mn-lt"/>
                <a:ea typeface="+mn-ea"/>
                <a:cs typeface="+mn-cs"/>
              </a:rPr>
              <a:t>Using the PowerPoint template  provided, be sure to include Speaker Notes for each slide so that your PowerPoint highlights only bulleted key points. The last slide in your presentation should include a list of resources you used listed in APA format. </a:t>
            </a:r>
            <a:r>
              <a:rPr lang="en-US" sz="1200" kern="1200" dirty="0">
                <a:solidFill>
                  <a:schemeClr val="tx1"/>
                </a:solidFill>
                <a:effectLst/>
                <a:latin typeface="+mn-lt"/>
                <a:ea typeface="+mn-ea"/>
                <a:cs typeface="+mn-cs"/>
              </a:rPr>
              <a:t> </a:t>
            </a:r>
            <a:endParaRPr lang="en-US" dirty="0"/>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1</a:t>
            </a:fld>
            <a:endParaRPr lang="en-US"/>
          </a:p>
        </p:txBody>
      </p:sp>
    </p:spTree>
    <p:extLst>
      <p:ext uri="{BB962C8B-B14F-4D97-AF65-F5344CB8AC3E}">
        <p14:creationId xmlns:p14="http://schemas.microsoft.com/office/powerpoint/2010/main" val="23899381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Describe the human resource strategic planning process and the key components included in a human resource strategic plan (1 – 2 slides)</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2</a:t>
            </a:fld>
            <a:endParaRPr lang="en-US"/>
          </a:p>
        </p:txBody>
      </p:sp>
    </p:spTree>
    <p:extLst>
      <p:ext uri="{BB962C8B-B14F-4D97-AF65-F5344CB8AC3E}">
        <p14:creationId xmlns:p14="http://schemas.microsoft.com/office/powerpoint/2010/main" val="1839740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Explain how human resources interfaces or aligns with the organization’s strategic planning process (2 – 3 slides)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3</a:t>
            </a:fld>
            <a:endParaRPr lang="en-US"/>
          </a:p>
        </p:txBody>
      </p:sp>
    </p:spTree>
    <p:extLst>
      <p:ext uri="{BB962C8B-B14F-4D97-AF65-F5344CB8AC3E}">
        <p14:creationId xmlns:p14="http://schemas.microsoft.com/office/powerpoint/2010/main" val="11792171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b="0" kern="1200" dirty="0">
                <a:solidFill>
                  <a:schemeClr val="tx1"/>
                </a:solidFill>
                <a:effectLst/>
                <a:latin typeface="+mn-lt"/>
                <a:ea typeface="+mn-ea"/>
                <a:cs typeface="+mn-cs"/>
              </a:rPr>
              <a:t>Explain the role human resource organizational metrics play in the strategic planning process within a changing organization (1 - 2 slides)</a:t>
            </a:r>
            <a:endParaRPr lang="en-US" sz="1200" b="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4</a:t>
            </a:fld>
            <a:endParaRPr lang="en-US"/>
          </a:p>
        </p:txBody>
      </p:sp>
    </p:spTree>
    <p:extLst>
      <p:ext uri="{BB962C8B-B14F-4D97-AF65-F5344CB8AC3E}">
        <p14:creationId xmlns:p14="http://schemas.microsoft.com/office/powerpoint/2010/main" val="31475340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List all resources in APA format. (1 slide) </a:t>
            </a:r>
          </a:p>
          <a:p>
            <a:endParaRPr lang="en-US" dirty="0"/>
          </a:p>
        </p:txBody>
      </p:sp>
      <p:sp>
        <p:nvSpPr>
          <p:cNvPr id="4" name="Slide Number Placeholder 3"/>
          <p:cNvSpPr>
            <a:spLocks noGrp="1"/>
          </p:cNvSpPr>
          <p:nvPr>
            <p:ph type="sldNum" sz="quarter" idx="5"/>
          </p:nvPr>
        </p:nvSpPr>
        <p:spPr/>
        <p:txBody>
          <a:bodyPr/>
          <a:lstStyle/>
          <a:p>
            <a:fld id="{B47C0262-84E4-4D5A-ACDD-0CD2A743DA2D}" type="slidenum">
              <a:rPr lang="en-US" smtClean="0"/>
              <a:t>5</a:t>
            </a:fld>
            <a:endParaRPr lang="en-US"/>
          </a:p>
        </p:txBody>
      </p:sp>
    </p:spTree>
    <p:extLst>
      <p:ext uri="{BB962C8B-B14F-4D97-AF65-F5344CB8AC3E}">
        <p14:creationId xmlns:p14="http://schemas.microsoft.com/office/powerpoint/2010/main" val="4015999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92915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965095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17088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2776297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2108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41182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18955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10/5/2019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523019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10/5/2019</a:t>
            </a:fld>
            <a:endParaRPr lang="en-US" dirty="0"/>
          </a:p>
        </p:txBody>
      </p:sp>
    </p:spTree>
    <p:extLst>
      <p:ext uri="{BB962C8B-B14F-4D97-AF65-F5344CB8AC3E}">
        <p14:creationId xmlns:p14="http://schemas.microsoft.com/office/powerpoint/2010/main" val="3968852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2107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0668479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190301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1562110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035238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1010565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35288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10/5/2019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03732940"/>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 id="214748371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179DE42-5613-4B35-A1E6-6CCBAA13C7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EB898B32-3891-4C3A-8F58-C5969D2E903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48300"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4AE4806D-B8F9-4679-A68A-9BD21C01A30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67175"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52FB45E9-914E-4471-AC87-E475CD5176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58764"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5">
            <a:extLst>
              <a:ext uri="{FF2B5EF4-FFF2-40B4-BE49-F238E27FC236}">
                <a16:creationId xmlns:a16="http://schemas.microsoft.com/office/drawing/2014/main" id="{C310626D-5743-49D4-8F7D-88C4F8F057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80730"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Isosceles Triangle 17">
            <a:extLst>
              <a:ext uri="{FF2B5EF4-FFF2-40B4-BE49-F238E27FC236}">
                <a16:creationId xmlns:a16="http://schemas.microsoft.com/office/drawing/2014/main" id="{3C195FC1-B568-4C72-9902-34CB35DDD7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9621"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EF2BDF77-362C-43F0-8CBB-A969EC2AE0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11788"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4BE96B01-3929-432D-B8C2-ADBCB74C2E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48954"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Shape 23">
            <a:extLst>
              <a:ext uri="{FF2B5EF4-FFF2-40B4-BE49-F238E27FC236}">
                <a16:creationId xmlns:a16="http://schemas.microsoft.com/office/drawing/2014/main" id="{2A6FCDE6-CDE2-4C51-B18E-A95CFB6797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16287" y="-8467"/>
            <a:ext cx="9175713" cy="6866467"/>
          </a:xfrm>
          <a:custGeom>
            <a:avLst/>
            <a:gdLst>
              <a:gd name="connsiteX0" fmla="*/ 0 w 9175713"/>
              <a:gd name="connsiteY0" fmla="*/ 0 h 6866467"/>
              <a:gd name="connsiteX1" fmla="*/ 1249825 w 9175713"/>
              <a:gd name="connsiteY1" fmla="*/ 0 h 6866467"/>
              <a:gd name="connsiteX2" fmla="*/ 1249825 w 9175713"/>
              <a:gd name="connsiteY2" fmla="*/ 8467 h 6866467"/>
              <a:gd name="connsiteX3" fmla="*/ 9175713 w 9175713"/>
              <a:gd name="connsiteY3" fmla="*/ 8467 h 6866467"/>
              <a:gd name="connsiteX4" fmla="*/ 9175713 w 9175713"/>
              <a:gd name="connsiteY4" fmla="*/ 6866467 h 6866467"/>
              <a:gd name="connsiteX5" fmla="*/ 1249825 w 9175713"/>
              <a:gd name="connsiteY5" fmla="*/ 6866467 h 6866467"/>
              <a:gd name="connsiteX6" fmla="*/ 1109382 w 9175713"/>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5713" h="6866467">
                <a:moveTo>
                  <a:pt x="0" y="0"/>
                </a:moveTo>
                <a:lnTo>
                  <a:pt x="1249825" y="0"/>
                </a:lnTo>
                <a:lnTo>
                  <a:pt x="1249825" y="8467"/>
                </a:lnTo>
                <a:lnTo>
                  <a:pt x="9175713" y="8467"/>
                </a:lnTo>
                <a:lnTo>
                  <a:pt x="9175713" y="6866467"/>
                </a:lnTo>
                <a:lnTo>
                  <a:pt x="1249825" y="6866467"/>
                </a:lnTo>
                <a:lnTo>
                  <a:pt x="1109382" y="686646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AAB5B1F-0B42-48E3-B973-9D1CF7ED66E5}"/>
              </a:ext>
            </a:extLst>
          </p:cNvPr>
          <p:cNvSpPr>
            <a:spLocks noGrp="1"/>
          </p:cNvSpPr>
          <p:nvPr>
            <p:ph type="ctrTitle"/>
          </p:nvPr>
        </p:nvSpPr>
        <p:spPr>
          <a:xfrm>
            <a:off x="4535055" y="2103329"/>
            <a:ext cx="6960759" cy="2849671"/>
          </a:xfrm>
        </p:spPr>
        <p:txBody>
          <a:bodyPr>
            <a:normAutofit/>
          </a:bodyPr>
          <a:lstStyle/>
          <a:p>
            <a:pPr algn="l"/>
            <a:r>
              <a:rPr lang="en-US" dirty="0">
                <a:solidFill>
                  <a:schemeClr val="tx1"/>
                </a:solidFill>
              </a:rPr>
              <a:t>The Human Resource Strategic Planning Process </a:t>
            </a:r>
            <a:endParaRPr lang="en-US" sz="6000" dirty="0">
              <a:solidFill>
                <a:schemeClr val="tx1"/>
              </a:solidFill>
            </a:endParaRPr>
          </a:p>
        </p:txBody>
      </p:sp>
      <p:sp>
        <p:nvSpPr>
          <p:cNvPr id="26" name="Isosceles Triangle 25">
            <a:extLst>
              <a:ext uri="{FF2B5EF4-FFF2-40B4-BE49-F238E27FC236}">
                <a16:creationId xmlns:a16="http://schemas.microsoft.com/office/drawing/2014/main" id="{9D2E8756-2465-473A-BA2A-2DB1D62247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062562" y="3271487"/>
            <a:ext cx="220660" cy="186439"/>
          </a:xfrm>
          <a:prstGeom prst="triangle">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3695195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5" name="Straight Connector 24">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5D73C9BF-698D-4BF7-8708-A4A26C6AC4C3}"/>
              </a:ext>
            </a:extLst>
          </p:cNvPr>
          <p:cNvSpPr>
            <a:spLocks noGrp="1"/>
          </p:cNvSpPr>
          <p:nvPr>
            <p:ph type="title"/>
          </p:nvPr>
        </p:nvSpPr>
        <p:spPr>
          <a:xfrm>
            <a:off x="643467" y="816638"/>
            <a:ext cx="3367359" cy="5224724"/>
          </a:xfrm>
        </p:spPr>
        <p:txBody>
          <a:bodyPr anchor="ctr">
            <a:normAutofit/>
          </a:bodyPr>
          <a:lstStyle/>
          <a:p>
            <a:r>
              <a:rPr lang="en-US" b="1" dirty="0">
                <a:solidFill>
                  <a:srgbClr val="16A5D8"/>
                </a:solidFill>
              </a:rPr>
              <a:t>HR Strategic Planning: </a:t>
            </a:r>
            <a:br>
              <a:rPr lang="en-US" b="1" dirty="0">
                <a:solidFill>
                  <a:srgbClr val="16A5D8"/>
                </a:solidFill>
              </a:rPr>
            </a:br>
            <a:r>
              <a:rPr lang="en-US" b="1" dirty="0">
                <a:solidFill>
                  <a:srgbClr val="16A5D8"/>
                </a:solidFill>
              </a:rPr>
              <a:t>Key Components</a:t>
            </a:r>
          </a:p>
        </p:txBody>
      </p:sp>
      <p:sp>
        <p:nvSpPr>
          <p:cNvPr id="3" name="Content Placeholder 2">
            <a:extLst>
              <a:ext uri="{FF2B5EF4-FFF2-40B4-BE49-F238E27FC236}">
                <a16:creationId xmlns:a16="http://schemas.microsoft.com/office/drawing/2014/main" id="{C445364C-44BD-4379-8418-E36830F4FF11}"/>
              </a:ext>
            </a:extLst>
          </p:cNvPr>
          <p:cNvSpPr>
            <a:spLocks noGrp="1"/>
          </p:cNvSpPr>
          <p:nvPr>
            <p:ph idx="1"/>
          </p:nvPr>
        </p:nvSpPr>
        <p:spPr>
          <a:xfrm>
            <a:off x="4654295" y="816638"/>
            <a:ext cx="4619706" cy="5224724"/>
          </a:xfrm>
        </p:spPr>
        <p:txBody>
          <a:bodyPr anchor="ctr">
            <a:normAutofit/>
          </a:bodyPr>
          <a:lstStyle/>
          <a:p>
            <a:endParaRPr lang="en-US"/>
          </a:p>
        </p:txBody>
      </p:sp>
    </p:spTree>
    <p:extLst>
      <p:ext uri="{BB962C8B-B14F-4D97-AF65-F5344CB8AC3E}">
        <p14:creationId xmlns:p14="http://schemas.microsoft.com/office/powerpoint/2010/main" val="16795807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33" name="Straight Connector 32">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DE2C2A93-CE4E-4B12-9128-23A9A50FE4D0}"/>
              </a:ext>
            </a:extLst>
          </p:cNvPr>
          <p:cNvSpPr>
            <a:spLocks noGrp="1"/>
          </p:cNvSpPr>
          <p:nvPr>
            <p:ph type="title"/>
          </p:nvPr>
        </p:nvSpPr>
        <p:spPr>
          <a:xfrm>
            <a:off x="643467" y="816638"/>
            <a:ext cx="3367359" cy="5224724"/>
          </a:xfrm>
        </p:spPr>
        <p:txBody>
          <a:bodyPr anchor="ctr">
            <a:normAutofit/>
          </a:bodyPr>
          <a:lstStyle/>
          <a:p>
            <a:r>
              <a:rPr lang="en-US" b="1" dirty="0">
                <a:solidFill>
                  <a:srgbClr val="16A5D8"/>
                </a:solidFill>
              </a:rPr>
              <a:t>HR and the Organization’s Strategic Planning Process</a:t>
            </a:r>
          </a:p>
        </p:txBody>
      </p:sp>
      <p:sp>
        <p:nvSpPr>
          <p:cNvPr id="5" name="Content Placeholder 4">
            <a:extLst>
              <a:ext uri="{FF2B5EF4-FFF2-40B4-BE49-F238E27FC236}">
                <a16:creationId xmlns:a16="http://schemas.microsoft.com/office/drawing/2014/main" id="{40BFE273-3C90-4541-9114-EB4E41251772}"/>
              </a:ext>
            </a:extLst>
          </p:cNvPr>
          <p:cNvSpPr>
            <a:spLocks noGrp="1"/>
          </p:cNvSpPr>
          <p:nvPr>
            <p:ph idx="1"/>
          </p:nvPr>
        </p:nvSpPr>
        <p:spPr>
          <a:xfrm>
            <a:off x="4654295" y="816638"/>
            <a:ext cx="4619706" cy="5224724"/>
          </a:xfrm>
        </p:spPr>
        <p:txBody>
          <a:bodyPr anchor="ctr">
            <a:normAutofit/>
          </a:bodyPr>
          <a:lstStyle/>
          <a:p>
            <a:endParaRPr lang="en-US"/>
          </a:p>
        </p:txBody>
      </p:sp>
    </p:spTree>
    <p:extLst>
      <p:ext uri="{BB962C8B-B14F-4D97-AF65-F5344CB8AC3E}">
        <p14:creationId xmlns:p14="http://schemas.microsoft.com/office/powerpoint/2010/main" val="153449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7EC3544-1865-486B-9EB7-3C4504B213CF}"/>
              </a:ext>
            </a:extLst>
          </p:cNvPr>
          <p:cNvSpPr>
            <a:spLocks noGrp="1"/>
          </p:cNvSpPr>
          <p:nvPr>
            <p:ph type="title"/>
          </p:nvPr>
        </p:nvSpPr>
        <p:spPr>
          <a:xfrm>
            <a:off x="1043950" y="1179151"/>
            <a:ext cx="3300646" cy="4463889"/>
          </a:xfrm>
        </p:spPr>
        <p:txBody>
          <a:bodyPr anchor="ctr">
            <a:normAutofit/>
          </a:bodyPr>
          <a:lstStyle/>
          <a:p>
            <a:r>
              <a:rPr lang="en-US" b="1" dirty="0">
                <a:solidFill>
                  <a:srgbClr val="16A5D8"/>
                </a:solidFill>
              </a:rPr>
              <a:t>HR Organizational Metrics and</a:t>
            </a:r>
            <a:br>
              <a:rPr lang="en-US" b="1" dirty="0">
                <a:solidFill>
                  <a:srgbClr val="16A5D8"/>
                </a:solidFill>
              </a:rPr>
            </a:br>
            <a:r>
              <a:rPr lang="en-US" b="1" dirty="0">
                <a:solidFill>
                  <a:srgbClr val="16A5D8"/>
                </a:solidFill>
              </a:rPr>
              <a:t>the Strategic Planning Process</a:t>
            </a:r>
          </a:p>
        </p:txBody>
      </p:sp>
      <p:sp>
        <p:nvSpPr>
          <p:cNvPr id="10"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1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33CC302D-6B4B-413D-8A1F-9A0FF337B43E}"/>
              </a:ext>
            </a:extLst>
          </p:cNvPr>
          <p:cNvSpPr>
            <a:spLocks noGrp="1"/>
          </p:cNvSpPr>
          <p:nvPr>
            <p:ph idx="1"/>
          </p:nvPr>
        </p:nvSpPr>
        <p:spPr>
          <a:xfrm>
            <a:off x="4978918" y="1109145"/>
            <a:ext cx="6341016" cy="4603900"/>
          </a:xfrm>
        </p:spPr>
        <p:txBody>
          <a:bodyPr anchor="ctr">
            <a:normAutofit/>
          </a:bodyPr>
          <a:lstStyle/>
          <a:p>
            <a:endParaRPr lang="en-US" dirty="0"/>
          </a:p>
        </p:txBody>
      </p:sp>
      <p:sp>
        <p:nvSpPr>
          <p:cNvPr id="14"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643591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2F26C1D-C6E7-4175-9115-C49D8D39B4B4}"/>
              </a:ext>
            </a:extLst>
          </p:cNvPr>
          <p:cNvSpPr>
            <a:spLocks noGrp="1"/>
          </p:cNvSpPr>
          <p:nvPr>
            <p:ph type="title"/>
          </p:nvPr>
        </p:nvSpPr>
        <p:spPr>
          <a:xfrm>
            <a:off x="643467" y="816638"/>
            <a:ext cx="3367359" cy="5224724"/>
          </a:xfrm>
        </p:spPr>
        <p:txBody>
          <a:bodyPr anchor="ctr">
            <a:normAutofit/>
          </a:bodyPr>
          <a:lstStyle/>
          <a:p>
            <a:r>
              <a:rPr lang="en-US" b="1" dirty="0">
                <a:solidFill>
                  <a:schemeClr val="accent2">
                    <a:lumMod val="75000"/>
                  </a:schemeClr>
                </a:solidFill>
              </a:rPr>
              <a:t>Resources</a:t>
            </a:r>
          </a:p>
        </p:txBody>
      </p:sp>
      <p:sp>
        <p:nvSpPr>
          <p:cNvPr id="3" name="Content Placeholder 2">
            <a:extLst>
              <a:ext uri="{FF2B5EF4-FFF2-40B4-BE49-F238E27FC236}">
                <a16:creationId xmlns:a16="http://schemas.microsoft.com/office/drawing/2014/main" id="{86D1DA93-1D62-4D95-972A-5DD506F4B387}"/>
              </a:ext>
            </a:extLst>
          </p:cNvPr>
          <p:cNvSpPr>
            <a:spLocks noGrp="1"/>
          </p:cNvSpPr>
          <p:nvPr>
            <p:ph idx="1"/>
          </p:nvPr>
        </p:nvSpPr>
        <p:spPr>
          <a:xfrm>
            <a:off x="4654295" y="816638"/>
            <a:ext cx="4619706" cy="5224724"/>
          </a:xfrm>
        </p:spPr>
        <p:txBody>
          <a:bodyPr anchor="ctr">
            <a:normAutofit/>
          </a:bodyPr>
          <a:lstStyle/>
          <a:p>
            <a:endParaRPr lang="en-US" dirty="0"/>
          </a:p>
        </p:txBody>
      </p:sp>
    </p:spTree>
    <p:extLst>
      <p:ext uri="{BB962C8B-B14F-4D97-AF65-F5344CB8AC3E}">
        <p14:creationId xmlns:p14="http://schemas.microsoft.com/office/powerpoint/2010/main" val="366227352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TotalTime>
  <Words>108</Words>
  <Application>Microsoft Office PowerPoint</Application>
  <PresentationFormat>Widescreen</PresentationFormat>
  <Paragraphs>15</Paragraphs>
  <Slides>5</Slides>
  <Notes>5</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Trebuchet MS</vt:lpstr>
      <vt:lpstr>Wingdings 3</vt:lpstr>
      <vt:lpstr>Facet</vt:lpstr>
      <vt:lpstr>The Human Resource Strategic Planning Process </vt:lpstr>
      <vt:lpstr>HR Strategic Planning:  Key Components</vt:lpstr>
      <vt:lpstr>HR and the Organization’s Strategic Planning Process</vt:lpstr>
      <vt:lpstr>HR Organizational Metrics and the Strategic Planning Process</vt:lpstr>
      <vt:lpstr>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Human Resource Strategic Planning Process</dc:title>
  <dc:creator>Jane Schall</dc:creator>
  <cp:lastModifiedBy>Aaron Akindiya</cp:lastModifiedBy>
  <cp:revision>2</cp:revision>
  <dcterms:created xsi:type="dcterms:W3CDTF">2019-06-04T20:06:13Z</dcterms:created>
  <dcterms:modified xsi:type="dcterms:W3CDTF">2019-10-06T03:56:19Z</dcterms:modified>
</cp:coreProperties>
</file>